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23"/>
  </p:notesMasterIdLst>
  <p:handoutMasterIdLst>
    <p:handoutMasterId r:id="rId24"/>
  </p:handoutMasterIdLst>
  <p:sldIdLst>
    <p:sldId id="461" r:id="rId2"/>
    <p:sldId id="658" r:id="rId3"/>
    <p:sldId id="659" r:id="rId4"/>
    <p:sldId id="660" r:id="rId5"/>
    <p:sldId id="661" r:id="rId6"/>
    <p:sldId id="662" r:id="rId7"/>
    <p:sldId id="663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5" r:id="rId16"/>
    <p:sldId id="673" r:id="rId17"/>
    <p:sldId id="674" r:id="rId18"/>
    <p:sldId id="676" r:id="rId19"/>
    <p:sldId id="677" r:id="rId20"/>
    <p:sldId id="678" r:id="rId21"/>
    <p:sldId id="411" r:id="rId22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CC63F"/>
    <a:srgbClr val="4192CE"/>
    <a:srgbClr val="26A4FD"/>
    <a:srgbClr val="1C496F"/>
    <a:srgbClr val="9AA3AF"/>
    <a:srgbClr val="E7E7E7"/>
    <a:srgbClr val="49A942"/>
    <a:srgbClr val="73C167"/>
    <a:srgbClr val="4E917A"/>
    <a:srgbClr val="76AE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53" autoAdjust="0"/>
    <p:restoredTop sz="83242" autoAdjust="0"/>
  </p:normalViewPr>
  <p:slideViewPr>
    <p:cSldViewPr snapToGrid="0" showGuides="1">
      <p:cViewPr varScale="1">
        <p:scale>
          <a:sx n="172" d="100"/>
          <a:sy n="172" d="100"/>
        </p:scale>
        <p:origin x="-648" y="-112"/>
      </p:cViewPr>
      <p:guideLst>
        <p:guide orient="horz" pos="1655"/>
        <p:guide pos="55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094" y="-102"/>
      </p:cViewPr>
      <p:guideLst>
        <p:guide orient="horz" pos="110"/>
        <p:guide pos="4180"/>
        <p:guide pos="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853" y="895350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Verdana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50" y="174625"/>
            <a:ext cx="6337300" cy="369332"/>
          </a:xfrm>
          <a:prstGeom prst="rect">
            <a:avLst/>
          </a:prstGeom>
          <a:noFill/>
        </p:spPr>
        <p:txBody>
          <a:bodyPr wrap="square" lIns="0" tIns="0" rIns="182880" bIns="0" rtlCol="0">
            <a:spAutoFit/>
          </a:bodyPr>
          <a:lstStyle/>
          <a:p>
            <a:pPr algn="ctr"/>
            <a:r>
              <a:rPr lang="en-US" sz="1400" b="0" dirty="0" smtClean="0">
                <a:latin typeface="Verdana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000" i="0" dirty="0" smtClean="0">
                <a:latin typeface="Verdana" pitchFamily="34" charset="0"/>
                <a:cs typeface="Arial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62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692150"/>
            <a:ext cx="3733800" cy="210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450" y="2997200"/>
            <a:ext cx="6337300" cy="584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3853" y="895350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Verdana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0" y="174625"/>
            <a:ext cx="6337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0" dirty="0" smtClean="0">
                <a:latin typeface="Verdana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000" i="0" dirty="0" smtClean="0">
                <a:latin typeface="Verdana" pitchFamily="34" charset="0"/>
                <a:cs typeface="Arial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02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buFont typeface="Arial" pitchFamily="34" charset="0"/>
      <a:buNone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00050" indent="-174625" algn="l" defTabSz="914400" rtl="0" eaLnBrk="1" latinLnBrk="0" hangingPunct="1">
      <a:spcBef>
        <a:spcPts val="600"/>
      </a:spcBef>
      <a:buFont typeface="Wingdings" pitchFamily="2" charset="2"/>
      <a:buChar char="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576263" indent="-176213" algn="l" defTabSz="914400" rtl="0" eaLnBrk="1" latinLnBrk="0" hangingPunct="1">
      <a:spcBef>
        <a:spcPts val="600"/>
      </a:spcBef>
      <a:buFont typeface="Verdana" pitchFamily="34" charset="0"/>
      <a:buChar char="–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801688" indent="-174625" algn="l" defTabSz="914400" rtl="0" eaLnBrk="1" latinLnBrk="0" hangingPunct="1">
      <a:spcBef>
        <a:spcPts val="600"/>
      </a:spcBef>
      <a:buFont typeface="Verdana" pitchFamily="34" charset="0"/>
      <a:buChar char="▪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027113" indent="-225425" algn="l" defTabSz="914400" rtl="0" eaLnBrk="1" latinLnBrk="0" hangingPunct="1">
      <a:spcBef>
        <a:spcPts val="600"/>
      </a:spcBef>
      <a:buFont typeface="Verdana" pitchFamily="34" charset="0"/>
      <a:buChar char="—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8775" y="692150"/>
            <a:ext cx="3733800" cy="210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overview</a:t>
            </a:r>
            <a:r>
              <a:rPr lang="en-US" baseline="0" dirty="0" smtClean="0"/>
              <a:t> of book</a:t>
            </a:r>
          </a:p>
          <a:p>
            <a:r>
              <a:rPr lang="en-US" baseline="0" dirty="0" smtClean="0"/>
              <a:t>This talk is not to sell you on the book, its to sell you on why MRDPs are important for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77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about explaining joins</a:t>
            </a:r>
          </a:p>
          <a:p>
            <a:r>
              <a:rPr lang="en-US" dirty="0" smtClean="0"/>
              <a:t>Teaching </a:t>
            </a:r>
            <a:r>
              <a:rPr lang="en-US" dirty="0" err="1" smtClean="0"/>
              <a:t>hadoop</a:t>
            </a:r>
            <a:r>
              <a:rPr lang="en-US" dirty="0" smtClean="0"/>
              <a:t> classes</a:t>
            </a:r>
            <a:r>
              <a:rPr lang="en-US" baseline="0" dirty="0" smtClean="0"/>
              <a:t> and explaining how to solve problems was challenging</a:t>
            </a:r>
          </a:p>
          <a:p>
            <a:r>
              <a:rPr lang="en-US" baseline="0" dirty="0" smtClean="0"/>
              <a:t>Most of the stuff in this book is not novel– it’s been collected through different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32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89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89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89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</a:t>
            </a:r>
            <a:r>
              <a:rPr lang="en-US" baseline="0" dirty="0" smtClean="0"/>
              <a:t> time talking about each and what purpose they have</a:t>
            </a:r>
          </a:p>
          <a:p>
            <a:r>
              <a:rPr lang="en-US" baseline="0" dirty="0" smtClean="0"/>
              <a:t>Remember the mention that examples are in 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89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briefly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89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8775" y="692150"/>
            <a:ext cx="3733800" cy="210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4" y="2269331"/>
            <a:ext cx="6048375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439989" cy="462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 bwMode="gray">
          <a:xfrm>
            <a:off x="2728913" y="3320641"/>
            <a:ext cx="604837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spcBef>
                <a:spcPts val="0"/>
              </a:spcBef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5DD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/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4" y="2269332"/>
            <a:ext cx="6048375" cy="21026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1074738"/>
            <a:ext cx="841057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5" y="1419224"/>
            <a:ext cx="8410574" cy="303847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4" y="1074738"/>
            <a:ext cx="2073275" cy="33829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3" y="1074738"/>
            <a:ext cx="6048376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66714" y="1419225"/>
            <a:ext cx="2073275" cy="30384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 bwMode="gray">
          <a:xfrm>
            <a:off x="2728913" y="1419224"/>
            <a:ext cx="6048376" cy="303847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 bwMode="gray">
          <a:xfrm>
            <a:off x="366714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 bwMode="gray">
          <a:xfrm>
            <a:off x="4744823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 bwMode="gray">
          <a:xfrm>
            <a:off x="366714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ustration [Converted].png"/>
          <p:cNvPicPr>
            <a:picLocks noChangeAspect="1"/>
          </p:cNvPicPr>
          <p:nvPr userDrawn="1"/>
        </p:nvPicPr>
        <p:blipFill>
          <a:blip r:embed="rId2">
            <a:alphaModFix/>
          </a:blip>
          <a:srcRect l="4279" t="12491" r="3115" b="40327"/>
          <a:stretch>
            <a:fillRect/>
          </a:stretch>
        </p:blipFill>
        <p:spPr>
          <a:xfrm>
            <a:off x="0" y="0"/>
            <a:ext cx="9144000" cy="4633384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0" y="-31750"/>
            <a:ext cx="9144000" cy="46609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500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GP-Connect2012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1865" y="1382218"/>
            <a:ext cx="4584235" cy="1926150"/>
          </a:xfrm>
          <a:prstGeom prst="rect">
            <a:avLst/>
          </a:prstGeom>
          <a:effectLst/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 bwMode="gray">
          <a:xfrm>
            <a:off x="4744823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3" y="1074738"/>
            <a:ext cx="4032250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 bwMode="gray">
          <a:xfrm>
            <a:off x="4745038" y="1074738"/>
            <a:ext cx="4032250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3" y="1074738"/>
            <a:ext cx="2075688" cy="3398837"/>
          </a:xfrm>
          <a:prstGeom prst="rect">
            <a:avLst/>
          </a:prstGeom>
          <a:solidFill>
            <a:srgbClr val="E7E7E7"/>
          </a:solidFill>
        </p:spPr>
        <p:txBody>
          <a:bodyPr lIns="91440" tIns="1371600" rIns="9144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>
                <a:solidFill>
                  <a:schemeClr val="bg2"/>
                </a:solidFill>
                <a:latin typeface="Verdana" pitchFamily="34" charset="0"/>
              </a:defRPr>
            </a:lvl2pPr>
            <a:lvl3pPr marL="233363" indent="0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defRPr sz="11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1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0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 bwMode="gray">
          <a:xfrm>
            <a:off x="481904" y="1189182"/>
            <a:ext cx="1843424" cy="1152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 bwMode="gray">
          <a:xfrm>
            <a:off x="2728913" y="1074738"/>
            <a:ext cx="6048375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366714" y="1074738"/>
            <a:ext cx="8410575" cy="3382962"/>
          </a:xfrm>
          <a:prstGeom prst="rect">
            <a:avLst/>
          </a:prstGeom>
          <a:noFill/>
        </p:spPr>
        <p:txBody>
          <a:bodyPr lIns="0" tIns="0" rIns="0" bIns="0"/>
          <a:lstStyle>
            <a:lvl1pPr marL="225425" indent="-225425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3600">
                <a:solidFill>
                  <a:schemeClr val="tx2"/>
                </a:solidFill>
                <a:latin typeface="Verdana" pitchFamily="34" charset="0"/>
              </a:defRPr>
            </a:lvl1pPr>
            <a:lvl2pPr marL="581025" indent="0" algn="l"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“Click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EMC Blue backgrou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.png"/>
          <p:cNvPicPr>
            <a:picLocks noChangeAspect="1"/>
          </p:cNvPicPr>
          <p:nvPr userDrawn="1"/>
        </p:nvPicPr>
        <p:blipFill>
          <a:blip r:embed="rId2">
            <a:alphaModFix amt="62000"/>
          </a:blip>
          <a:srcRect l="13682" r="2355" b="59191"/>
          <a:stretch>
            <a:fillRect/>
          </a:stretch>
        </p:blipFill>
        <p:spPr>
          <a:xfrm>
            <a:off x="0" y="3388318"/>
            <a:ext cx="9144000" cy="124055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gray">
          <a:xfrm>
            <a:off x="0" y="0"/>
            <a:ext cx="9144000" cy="21685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" name="Picture 4" descr="GP-Connect2012_RGB.png"/>
          <p:cNvPicPr>
            <a:picLocks noChangeAspect="1"/>
          </p:cNvPicPr>
          <p:nvPr userDrawn="1"/>
        </p:nvPicPr>
        <p:blipFill>
          <a:blip r:embed="rId3"/>
          <a:srcRect b="3791"/>
          <a:stretch>
            <a:fillRect/>
          </a:stretch>
        </p:blipFill>
        <p:spPr>
          <a:xfrm>
            <a:off x="3522133" y="0"/>
            <a:ext cx="2073532" cy="838200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 userDrawn="1"/>
        </p:nvSpPr>
        <p:spPr>
          <a:xfrm>
            <a:off x="0" y="2514600"/>
            <a:ext cx="9144000" cy="210820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51000"/>
            <a:ext cx="9144000" cy="7239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4800" cap="all">
                <a:solidFill>
                  <a:schemeClr val="tx2"/>
                </a:solidFill>
                <a:latin typeface="+mn-lt"/>
              </a:defRPr>
            </a:lvl1pPr>
            <a:lvl2pPr algn="ctr">
              <a:buFontTx/>
              <a:buNone/>
              <a:defRPr sz="4800">
                <a:latin typeface="+mn-lt"/>
              </a:defRPr>
            </a:lvl2pPr>
            <a:lvl3pPr algn="ctr">
              <a:buFontTx/>
              <a:buNone/>
              <a:defRPr sz="4800">
                <a:latin typeface="+mn-lt"/>
              </a:defRPr>
            </a:lvl3pPr>
            <a:lvl4pPr algn="ctr">
              <a:buFontTx/>
              <a:buNone/>
              <a:defRPr sz="4800">
                <a:latin typeface="+mn-lt"/>
              </a:defRPr>
            </a:lvl4pPr>
            <a:lvl5pPr algn="ctr">
              <a:buFontTx/>
              <a:buNone/>
              <a:defRPr sz="4800">
                <a:latin typeface="+mn-lt"/>
              </a:defRPr>
            </a:lvl5pPr>
          </a:lstStyle>
          <a:p>
            <a:pPr lvl="0"/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87600"/>
            <a:ext cx="9144000" cy="7239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2800">
                <a:solidFill>
                  <a:schemeClr val="bg2"/>
                </a:solidFill>
                <a:latin typeface="+mn-lt"/>
              </a:defRPr>
            </a:lvl1pPr>
            <a:lvl2pPr algn="ctr">
              <a:buFontTx/>
              <a:buNone/>
              <a:defRPr sz="2800">
                <a:latin typeface="+mn-lt"/>
              </a:defRPr>
            </a:lvl2pPr>
            <a:lvl3pPr algn="ctr">
              <a:buFontTx/>
              <a:buNone/>
              <a:defRPr sz="2800">
                <a:latin typeface="+mn-lt"/>
              </a:defRPr>
            </a:lvl3pPr>
            <a:lvl4pPr algn="ctr">
              <a:buFontTx/>
              <a:buNone/>
              <a:defRPr sz="2800">
                <a:latin typeface="+mn-lt"/>
              </a:defRPr>
            </a:lvl4pPr>
            <a:lvl5pPr algn="ctr">
              <a:buFontTx/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Speaker Name Company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ss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.png"/>
          <p:cNvPicPr>
            <a:picLocks noChangeAspect="1"/>
          </p:cNvPicPr>
          <p:nvPr userDrawn="1"/>
        </p:nvPicPr>
        <p:blipFill>
          <a:blip r:embed="rId2">
            <a:alphaModFix amt="62000"/>
          </a:blip>
          <a:srcRect l="13682" r="2355" b="59191"/>
          <a:stretch>
            <a:fillRect/>
          </a:stretch>
        </p:blipFill>
        <p:spPr>
          <a:xfrm>
            <a:off x="0" y="3388318"/>
            <a:ext cx="9144000" cy="124055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514600"/>
            <a:ext cx="9144000" cy="210820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0" y="0"/>
            <a:ext cx="9144000" cy="21685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" name="Picture 5" descr="GP-Connect2012_RGB.png"/>
          <p:cNvPicPr>
            <a:picLocks noChangeAspect="1"/>
          </p:cNvPicPr>
          <p:nvPr userDrawn="1"/>
        </p:nvPicPr>
        <p:blipFill>
          <a:blip r:embed="rId3"/>
          <a:srcRect b="3791"/>
          <a:stretch>
            <a:fillRect/>
          </a:stretch>
        </p:blipFill>
        <p:spPr>
          <a:xfrm>
            <a:off x="3522133" y="0"/>
            <a:ext cx="2073532" cy="838200"/>
          </a:xfrm>
          <a:prstGeom prst="rect">
            <a:avLst/>
          </a:prstGeom>
          <a:effectLst/>
        </p:spPr>
      </p:pic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346200"/>
            <a:ext cx="9144000" cy="7239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4200" cap="all">
                <a:solidFill>
                  <a:schemeClr val="tx2"/>
                </a:solidFill>
                <a:latin typeface="+mn-lt"/>
              </a:defRPr>
            </a:lvl1pPr>
            <a:lvl2pPr algn="ctr">
              <a:buFontTx/>
              <a:buNone/>
              <a:defRPr sz="4800">
                <a:latin typeface="+mn-lt"/>
              </a:defRPr>
            </a:lvl2pPr>
            <a:lvl3pPr algn="ctr">
              <a:buFontTx/>
              <a:buNone/>
              <a:defRPr sz="4800">
                <a:latin typeface="+mn-lt"/>
              </a:defRPr>
            </a:lvl3pPr>
            <a:lvl4pPr algn="ctr">
              <a:buFontTx/>
              <a:buNone/>
              <a:defRPr sz="4800">
                <a:latin typeface="+mn-lt"/>
              </a:defRPr>
            </a:lvl4pPr>
            <a:lvl5pPr algn="ctr">
              <a:buFontTx/>
              <a:buNone/>
              <a:defRPr sz="4800">
                <a:latin typeface="+mn-lt"/>
              </a:defRPr>
            </a:lvl5pPr>
          </a:lstStyle>
          <a:p>
            <a:pPr lvl="0"/>
            <a:r>
              <a:rPr lang="en-US" dirty="0" smtClean="0"/>
              <a:t>Session Title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ss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21685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" name="Picture 5" descr="GP-Connect2012_RGB.png"/>
          <p:cNvPicPr>
            <a:picLocks noChangeAspect="1"/>
          </p:cNvPicPr>
          <p:nvPr userDrawn="1"/>
        </p:nvPicPr>
        <p:blipFill>
          <a:blip r:embed="rId2"/>
          <a:srcRect b="3791"/>
          <a:stretch>
            <a:fillRect/>
          </a:stretch>
        </p:blipFill>
        <p:spPr>
          <a:xfrm>
            <a:off x="3522133" y="0"/>
            <a:ext cx="2073532" cy="838200"/>
          </a:xfrm>
          <a:prstGeom prst="rect">
            <a:avLst/>
          </a:prstGeom>
          <a:effectLst/>
        </p:spPr>
      </p:pic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346200"/>
            <a:ext cx="9144000" cy="723900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4200" cap="all">
                <a:solidFill>
                  <a:schemeClr val="tx2"/>
                </a:solidFill>
                <a:latin typeface="+mn-lt"/>
              </a:defRPr>
            </a:lvl1pPr>
            <a:lvl2pPr algn="ctr">
              <a:buFontTx/>
              <a:buNone/>
              <a:defRPr sz="4800">
                <a:latin typeface="+mn-lt"/>
              </a:defRPr>
            </a:lvl2pPr>
            <a:lvl3pPr algn="ctr">
              <a:buFontTx/>
              <a:buNone/>
              <a:defRPr sz="4800">
                <a:latin typeface="+mn-lt"/>
              </a:defRPr>
            </a:lvl3pPr>
            <a:lvl4pPr algn="ctr">
              <a:buFontTx/>
              <a:buNone/>
              <a:defRPr sz="4800">
                <a:latin typeface="+mn-lt"/>
              </a:defRPr>
            </a:lvl4pPr>
            <a:lvl5pPr algn="ctr">
              <a:buFontTx/>
              <a:buNone/>
              <a:defRPr sz="4800">
                <a:latin typeface="+mn-lt"/>
              </a:defRPr>
            </a:lvl5pPr>
          </a:lstStyle>
          <a:p>
            <a:pPr lvl="0"/>
            <a:r>
              <a:rPr lang="en-US" dirty="0" smtClean="0"/>
              <a:t>Session Title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624667"/>
          </a:xfrm>
          <a:prstGeom prst="rect">
            <a:avLst/>
          </a:prstGeom>
          <a:gradFill flip="none" rotWithShape="1">
            <a:gsLst>
              <a:gs pos="0">
                <a:srgbClr val="8CC63F">
                  <a:alpha val="75000"/>
                </a:srgbClr>
              </a:gs>
              <a:gs pos="100000">
                <a:srgbClr val="FFFFFF">
                  <a:alpha val="75000"/>
                </a:srgbClr>
              </a:gs>
            </a:gsLst>
            <a:lin ang="5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P-Connect2012_RGB.png"/>
          <p:cNvPicPr>
            <a:picLocks noChangeAspect="1"/>
          </p:cNvPicPr>
          <p:nvPr userDrawn="1"/>
        </p:nvPicPr>
        <p:blipFill>
          <a:blip r:embed="rId2"/>
          <a:srcRect b="3791"/>
          <a:stretch>
            <a:fillRect/>
          </a:stretch>
        </p:blipFill>
        <p:spPr>
          <a:xfrm>
            <a:off x="2324100" y="1145774"/>
            <a:ext cx="4496266" cy="1817559"/>
          </a:xfrm>
          <a:prstGeom prst="rect">
            <a:avLst/>
          </a:prstGeom>
          <a:effectLst/>
        </p:spPr>
      </p:pic>
      <p:pic>
        <p:nvPicPr>
          <p:cNvPr id="5" name="Picture 4" descr="people.png"/>
          <p:cNvPicPr>
            <a:picLocks noChangeAspect="1"/>
          </p:cNvPicPr>
          <p:nvPr userDrawn="1"/>
        </p:nvPicPr>
        <p:blipFill>
          <a:blip r:embed="rId3">
            <a:alphaModFix amt="62000"/>
          </a:blip>
          <a:srcRect l="13682" r="2355" b="59191"/>
          <a:stretch>
            <a:fillRect/>
          </a:stretch>
        </p:blipFill>
        <p:spPr>
          <a:xfrm>
            <a:off x="0" y="3388318"/>
            <a:ext cx="9144000" cy="124055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439989" cy="4629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2" y="1006880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3" y="2455863"/>
            <a:ext cx="6048375" cy="19017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3 -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57600" y="1411110"/>
            <a:ext cx="5119688" cy="249484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80000"/>
              </a:lnSpc>
              <a:defRPr sz="960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62915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 flipH="1">
            <a:off x="8553450" y="5021496"/>
            <a:ext cx="53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684CE-B7BB-4223-BA2B-B47808B845F1}" type="slidenum">
              <a:rPr lang="en-US" sz="800" smtClean="0">
                <a:solidFill>
                  <a:schemeClr val="bg2"/>
                </a:solidFill>
                <a:latin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Picture 7" descr="EMC logo white-lg.png"/>
          <p:cNvPicPr>
            <a:picLocks noChangeAspect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gray">
          <a:xfrm>
            <a:off x="8010525" y="4691146"/>
            <a:ext cx="766763" cy="241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366714" y="5018449"/>
            <a:ext cx="28982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bg2"/>
                </a:solidFill>
                <a:latin typeface="+mn-lt"/>
              </a:rPr>
              <a:t>© Copyright 2012 EMC Corporation. All rights reserved.</a:t>
            </a:r>
            <a:endParaRPr lang="en-US" sz="8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3" name="Picture 12" descr="Greenplum-Logo-test.png"/>
          <p:cNvPicPr>
            <a:picLocks noChangeAspect="1"/>
          </p:cNvPicPr>
          <p:nvPr/>
        </p:nvPicPr>
        <p:blipFill>
          <a:blip r:embed="rId28" cstate="print"/>
          <a:srcRect l="5305" t="7952" r="1860" b="4579"/>
          <a:stretch>
            <a:fillRect/>
          </a:stretch>
        </p:blipFill>
        <p:spPr>
          <a:xfrm>
            <a:off x="354011" y="4630710"/>
            <a:ext cx="1542522" cy="4039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4" r:id="rId2"/>
    <p:sldLayoutId id="2147483700" r:id="rId3"/>
    <p:sldLayoutId id="2147483701" r:id="rId4"/>
    <p:sldLayoutId id="2147483703" r:id="rId5"/>
    <p:sldLayoutId id="2147483702" r:id="rId6"/>
    <p:sldLayoutId id="2147483673" r:id="rId7"/>
    <p:sldLayoutId id="2147483694" r:id="rId8"/>
    <p:sldLayoutId id="2147483696" r:id="rId9"/>
    <p:sldLayoutId id="2147483697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93" r:id="rId19"/>
    <p:sldLayoutId id="2147483692" r:id="rId20"/>
    <p:sldLayoutId id="2147483682" r:id="rId21"/>
    <p:sldLayoutId id="2147483698" r:id="rId22"/>
    <p:sldLayoutId id="2147483684" r:id="rId23"/>
    <p:sldLayoutId id="2147483686" r:id="rId24"/>
    <p:sldLayoutId id="2147483691" r:id="rId2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»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xel map.jpg"/>
          <p:cNvPicPr>
            <a:picLocks noChangeAspect="1"/>
          </p:cNvPicPr>
          <p:nvPr/>
        </p:nvPicPr>
        <p:blipFill>
          <a:blip r:embed="rId3"/>
          <a:srcRect l="15832" t="16339" r="53667" b="18577"/>
          <a:stretch>
            <a:fillRect/>
          </a:stretch>
        </p:blipFill>
        <p:spPr>
          <a:xfrm>
            <a:off x="0" y="-19050"/>
            <a:ext cx="3810000" cy="464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990600" y="-9525"/>
            <a:ext cx="2895600" cy="46386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  <a:gs pos="47000">
                <a:schemeClr val="bg1">
                  <a:alpha val="92000"/>
                </a:schemeClr>
              </a:gs>
              <a:gs pos="18000">
                <a:schemeClr val="bg1"/>
              </a:gs>
              <a:gs pos="58000">
                <a:schemeClr val="bg1">
                  <a:alpha val="81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8913" y="784458"/>
            <a:ext cx="6048376" cy="1230080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2728913" y="3320641"/>
            <a:ext cx="6048375" cy="769441"/>
          </a:xfrm>
        </p:spPr>
        <p:txBody>
          <a:bodyPr/>
          <a:lstStyle/>
          <a:p>
            <a:pPr lvl="0"/>
            <a:r>
              <a:rPr lang="en-US" dirty="0" smtClean="0"/>
              <a:t>Donald Miner</a:t>
            </a:r>
          </a:p>
          <a:p>
            <a:pPr lvl="0"/>
            <a:r>
              <a:rPr lang="en-US" sz="1400" dirty="0" smtClean="0"/>
              <a:t>Greenplum Hadoop Solutions Architect</a:t>
            </a:r>
          </a:p>
          <a:p>
            <a:pPr lvl="0"/>
            <a:r>
              <a:rPr lang="en-US" dirty="0" smtClean="0">
                <a:solidFill>
                  <a:srgbClr val="7F7F7F"/>
                </a:solidFill>
              </a:rPr>
              <a:t>@</a:t>
            </a:r>
            <a:r>
              <a:rPr lang="en-US" dirty="0" err="1" smtClean="0">
                <a:solidFill>
                  <a:srgbClr val="7F7F7F"/>
                </a:solidFill>
              </a:rPr>
              <a:t>octopusorange</a:t>
            </a:r>
            <a:endParaRPr lang="en-US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675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Pattern: “Top Ten”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Resemblances</a:t>
            </a:r>
            <a:endParaRPr lang="en-US" b="1" dirty="0"/>
          </a:p>
          <a:p>
            <a:pPr marL="457200" lvl="1" indent="0">
              <a:buNone/>
            </a:pPr>
            <a:endParaRPr lang="en-US" i="1" dirty="0" smtClean="0">
              <a:latin typeface="+mn-lt"/>
              <a:cs typeface="Courier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+mn-lt"/>
                <a:cs typeface="Courier"/>
              </a:rPr>
              <a:t>SQL: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  SELECT </a:t>
            </a:r>
            <a:r>
              <a:rPr lang="en-US" dirty="0">
                <a:latin typeface="Courier"/>
                <a:cs typeface="Courier"/>
              </a:rPr>
              <a:t>* FROM table ORDER BY col4 DESC LIMIT 10; </a:t>
            </a:r>
            <a:endParaRPr lang="en-US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endParaRPr lang="en-US" i="1" dirty="0" smtClean="0">
              <a:latin typeface="Courier"/>
              <a:cs typeface="Courier"/>
            </a:endParaRPr>
          </a:p>
          <a:p>
            <a:pPr marL="457200" lvl="1" indent="0">
              <a:buNone/>
            </a:pPr>
            <a:endParaRPr lang="en-US" i="1" dirty="0" smtClean="0">
              <a:latin typeface="+mn-lt"/>
              <a:cs typeface="Courier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+mn-lt"/>
                <a:cs typeface="Courier"/>
              </a:rPr>
              <a:t>Pig:</a:t>
            </a:r>
            <a:endParaRPr lang="en-US" i="1" dirty="0">
              <a:latin typeface="+mn-lt"/>
              <a:cs typeface="Courier"/>
            </a:endParaRP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  B </a:t>
            </a:r>
            <a:r>
              <a:rPr lang="en-US" dirty="0">
                <a:latin typeface="Courier"/>
                <a:cs typeface="Courier"/>
              </a:rPr>
              <a:t>= ORDER A BY col4 DESC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  C </a:t>
            </a:r>
            <a:r>
              <a:rPr lang="en-US" dirty="0">
                <a:latin typeface="Courier"/>
                <a:cs typeface="Courier"/>
              </a:rPr>
              <a:t>= LIMIT B 10; </a:t>
            </a:r>
          </a:p>
          <a:p>
            <a:pPr marL="457200" lvl="1" indent="0">
              <a:buNone/>
            </a:pPr>
            <a:endParaRPr lang="en-US" i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5738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Pattern: “Top Ten”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Performance analysis</a:t>
            </a:r>
            <a:endParaRPr lang="en-US" b="1" dirty="0"/>
          </a:p>
          <a:p>
            <a:pPr marL="457200" lvl="1" indent="0">
              <a:buNone/>
            </a:pPr>
            <a:r>
              <a:rPr lang="en-US" i="1" dirty="0" smtClean="0">
                <a:latin typeface="+mn-lt"/>
                <a:cs typeface="Courier"/>
              </a:rPr>
              <a:t>Pretty quick: map-heavy, low network usage</a:t>
            </a:r>
          </a:p>
          <a:p>
            <a:pPr marL="457200" lvl="1" indent="0">
              <a:buNone/>
            </a:pPr>
            <a:endParaRPr lang="en-US" i="1" dirty="0">
              <a:latin typeface="+mn-lt"/>
              <a:cs typeface="Courier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+mn-lt"/>
                <a:cs typeface="Courier"/>
              </a:rPr>
              <a:t>Pay attention to how many records the reducer is getting</a:t>
            </a:r>
          </a:p>
          <a:p>
            <a:pPr marL="457200" lvl="1" indent="0">
              <a:buNone/>
            </a:pPr>
            <a:r>
              <a:rPr lang="en-US" i="1" dirty="0">
                <a:latin typeface="+mn-lt"/>
                <a:cs typeface="Courier"/>
              </a:rPr>
              <a:t>	</a:t>
            </a:r>
            <a:r>
              <a:rPr lang="en-US" dirty="0" smtClean="0">
                <a:latin typeface="+mn-lt"/>
                <a:cs typeface="Courier"/>
              </a:rPr>
              <a:t>[number of input splits] x K</a:t>
            </a:r>
          </a:p>
          <a:p>
            <a:pPr marL="457200" lvl="1" indent="0">
              <a:buNone/>
            </a:pPr>
            <a:r>
              <a:rPr lang="en-US" i="1" dirty="0" smtClean="0">
                <a:latin typeface="+mn-lt"/>
                <a:cs typeface="Courier"/>
              </a:rPr>
              <a:t>		            (memory, nonparallel)</a:t>
            </a:r>
          </a:p>
          <a:p>
            <a:pPr marL="457200" lvl="1" indent="0">
              <a:buNone/>
            </a:pPr>
            <a:endParaRPr lang="en-US" i="1" dirty="0">
              <a:latin typeface="+mn-lt"/>
              <a:cs typeface="Courier"/>
            </a:endParaRPr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pPr marL="457200" lvl="1" indent="0">
              <a:buNone/>
            </a:pPr>
            <a:r>
              <a:rPr lang="en-US" i="1" dirty="0">
                <a:cs typeface="Courier"/>
              </a:rPr>
              <a:t>Top ten </a:t>
            </a:r>
            <a:r>
              <a:rPr lang="en-US" i="1" dirty="0" err="1">
                <a:cs typeface="Courier"/>
              </a:rPr>
              <a:t>StackOverflow</a:t>
            </a:r>
            <a:r>
              <a:rPr lang="en-US" i="1" dirty="0">
                <a:cs typeface="Courier"/>
              </a:rPr>
              <a:t> users by reputation</a:t>
            </a:r>
          </a:p>
          <a:p>
            <a:pPr marL="457200" lvl="1" indent="0">
              <a:buNone/>
            </a:pPr>
            <a:endParaRPr lang="en-US" i="1" dirty="0" smtClean="0">
              <a:latin typeface="+mn-lt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9153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9665" y="1074738"/>
            <a:ext cx="3535186" cy="33829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Intent</a:t>
            </a: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Motivation</a:t>
            </a:r>
            <a:endParaRPr lang="en-US" sz="2800" dirty="0">
              <a:cs typeface="Courier"/>
            </a:endParaRP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Applicability</a:t>
            </a: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Structure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4592010" y="1078383"/>
            <a:ext cx="4198136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1658938" indent="-287338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cs typeface="Courier"/>
              </a:rPr>
              <a:t>Consequences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cs typeface="Courier"/>
              </a:rPr>
              <a:t>Resemblances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cs typeface="Courier"/>
              </a:rPr>
              <a:t>Performance analysis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cs typeface="Courier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0624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98309" y="971753"/>
            <a:ext cx="3535186" cy="33829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Summarization</a:t>
            </a: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Filtering</a:t>
            </a:r>
            <a:endParaRPr lang="en-US" sz="2800" dirty="0">
              <a:cs typeface="Courier"/>
            </a:endParaRP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Data Organization</a:t>
            </a:r>
          </a:p>
          <a:p>
            <a:pPr marL="0" indent="0">
              <a:buNone/>
            </a:pPr>
            <a:r>
              <a:rPr lang="en-US" sz="2800" dirty="0" smtClean="0">
                <a:cs typeface="Courier"/>
              </a:rPr>
              <a:t>Joins</a:t>
            </a:r>
          </a:p>
          <a:p>
            <a:pPr marL="0" indent="0">
              <a:buNone/>
            </a:pPr>
            <a:r>
              <a:rPr lang="en-US" sz="2800" dirty="0" err="1">
                <a:cs typeface="Courier"/>
              </a:rPr>
              <a:t>Metapatterns</a:t>
            </a:r>
            <a:endParaRPr lang="en-US" sz="2800" dirty="0"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cs typeface="Courier"/>
              </a:rPr>
              <a:t>Input and output</a:t>
            </a:r>
            <a:endParaRPr lang="en-US" sz="2800" dirty="0" smtClean="0"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09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Numerical summarizations</a:t>
            </a:r>
          </a:p>
          <a:p>
            <a:r>
              <a:rPr lang="en-US" dirty="0" smtClean="0"/>
              <a:t>Inverted index</a:t>
            </a:r>
          </a:p>
          <a:p>
            <a:r>
              <a:rPr lang="en-US" dirty="0" smtClean="0"/>
              <a:t>Counting with counters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9950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Filtering</a:t>
            </a:r>
          </a:p>
          <a:p>
            <a:r>
              <a:rPr lang="en-US" dirty="0" smtClean="0"/>
              <a:t>Bloom filtering</a:t>
            </a:r>
          </a:p>
          <a:p>
            <a:r>
              <a:rPr lang="en-US" dirty="0" smtClean="0"/>
              <a:t>Top ten</a:t>
            </a:r>
          </a:p>
          <a:p>
            <a:r>
              <a:rPr lang="en-US" dirty="0" smtClean="0"/>
              <a:t>Distinct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86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organization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Structured to hierarchical</a:t>
            </a:r>
          </a:p>
          <a:p>
            <a:r>
              <a:rPr lang="en-US" dirty="0" smtClean="0"/>
              <a:t>Partitioning</a:t>
            </a:r>
          </a:p>
          <a:p>
            <a:r>
              <a:rPr lang="en-US" dirty="0" smtClean="0"/>
              <a:t>Binning</a:t>
            </a:r>
          </a:p>
          <a:p>
            <a:r>
              <a:rPr lang="en-US" dirty="0" smtClean="0"/>
              <a:t>Total order sorting</a:t>
            </a:r>
          </a:p>
          <a:p>
            <a:r>
              <a:rPr lang="en-US" dirty="0" smtClean="0"/>
              <a:t>Shuffling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86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Reduce-side join</a:t>
            </a:r>
          </a:p>
          <a:p>
            <a:r>
              <a:rPr lang="en-US" dirty="0" smtClean="0"/>
              <a:t>Replicated join</a:t>
            </a:r>
          </a:p>
          <a:p>
            <a:r>
              <a:rPr lang="en-US" dirty="0" smtClean="0"/>
              <a:t>Composite join</a:t>
            </a:r>
            <a:endParaRPr lang="en-US" dirty="0"/>
          </a:p>
          <a:p>
            <a:r>
              <a:rPr lang="en-US" dirty="0" smtClean="0"/>
              <a:t>Cartesian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86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Job chaining</a:t>
            </a:r>
          </a:p>
          <a:p>
            <a:r>
              <a:rPr lang="en-US" dirty="0" smtClean="0"/>
              <a:t>Chain folding</a:t>
            </a:r>
          </a:p>
          <a:p>
            <a:r>
              <a:rPr lang="en-US" dirty="0" smtClean="0"/>
              <a:t>Job merging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86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Generating data</a:t>
            </a:r>
          </a:p>
          <a:p>
            <a:r>
              <a:rPr lang="en-US" dirty="0" smtClean="0"/>
              <a:t>External source output</a:t>
            </a:r>
          </a:p>
          <a:p>
            <a:r>
              <a:rPr lang="en-US" dirty="0" smtClean="0"/>
              <a:t>External source input</a:t>
            </a:r>
            <a:endParaRPr lang="en-US" dirty="0"/>
          </a:p>
          <a:p>
            <a:r>
              <a:rPr lang="en-US" dirty="0" smtClean="0"/>
              <a:t>Partition pruning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865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3" y="198782"/>
            <a:ext cx="3299576" cy="4329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17698" y="1910934"/>
            <a:ext cx="435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New book available December 2012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86853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and 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Contributing your own patterns</a:t>
            </a:r>
          </a:p>
          <a:p>
            <a:pPr lvl="1"/>
            <a:r>
              <a:rPr lang="en-US" dirty="0" smtClean="0"/>
              <a:t>Should we start a wiki?</a:t>
            </a:r>
          </a:p>
          <a:p>
            <a:r>
              <a:rPr lang="en-US" dirty="0" smtClean="0"/>
              <a:t>Trends in the nature of data</a:t>
            </a:r>
          </a:p>
          <a:p>
            <a:pPr lvl="1"/>
            <a:r>
              <a:rPr lang="en-US" dirty="0" smtClean="0"/>
              <a:t>Images, audio, video, biomedical, …</a:t>
            </a:r>
          </a:p>
          <a:p>
            <a:r>
              <a:rPr lang="en-US" dirty="0" smtClean="0"/>
              <a:t>Libraries, abstractions, and tools</a:t>
            </a:r>
          </a:p>
          <a:p>
            <a:r>
              <a:rPr lang="en-US" dirty="0" smtClean="0"/>
              <a:t>Ecosystem patterns: YARN, HBase, </a:t>
            </a:r>
            <a:r>
              <a:rPr lang="en-US" dirty="0" err="1" smtClean="0"/>
              <a:t>ZooKeeper</a:t>
            </a:r>
            <a:r>
              <a:rPr lang="en-US" dirty="0" smtClean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851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_EMC_logo_lockups_white.png"/>
          <p:cNvPicPr>
            <a:picLocks noChangeAspect="1"/>
          </p:cNvPicPr>
          <p:nvPr/>
        </p:nvPicPr>
        <p:blipFill>
          <a:blip r:embed="rId3"/>
          <a:srcRect l="10843" r="22892"/>
          <a:stretch>
            <a:fillRect/>
          </a:stretch>
        </p:blipFill>
        <p:spPr>
          <a:xfrm>
            <a:off x="2514600" y="114300"/>
            <a:ext cx="4191000" cy="48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58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6258" y="188804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Inspiration for my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7" y="149492"/>
            <a:ext cx="3330801" cy="4352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2602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design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Reusable solutions to problems</a:t>
            </a:r>
          </a:p>
          <a:p>
            <a:r>
              <a:rPr lang="en-US" dirty="0" smtClean="0"/>
              <a:t>Domain independent</a:t>
            </a:r>
          </a:p>
          <a:p>
            <a:r>
              <a:rPr lang="en-US" dirty="0" smtClean="0"/>
              <a:t>Not a cookbook, but not a guide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5653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design patterns?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Makes the intent of code easier to understand</a:t>
            </a:r>
          </a:p>
          <a:p>
            <a:r>
              <a:rPr lang="en-US" dirty="0"/>
              <a:t>Provides a common language for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Be able to reuse code (copy/paste)</a:t>
            </a:r>
          </a:p>
          <a:p>
            <a:r>
              <a:rPr lang="en-US" dirty="0" smtClean="0"/>
              <a:t>Known performance profiles and limitations of solutions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03387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Community is reaching the right level of maturity</a:t>
            </a:r>
          </a:p>
          <a:p>
            <a:r>
              <a:rPr lang="en-US" dirty="0" smtClean="0"/>
              <a:t>Groups are building patterns independently</a:t>
            </a:r>
          </a:p>
          <a:p>
            <a:r>
              <a:rPr lang="en-US" dirty="0" smtClean="0"/>
              <a:t>Lots of new users every day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is a new way of thinking</a:t>
            </a:r>
          </a:p>
          <a:p>
            <a:r>
              <a:rPr lang="en-US" dirty="0" smtClean="0"/>
              <a:t>Foundation for higher-level tools (Pig, Hive, 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391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Pattern: “Top Ten”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Intent</a:t>
            </a:r>
          </a:p>
          <a:p>
            <a:pPr marL="457200" lvl="1" indent="0">
              <a:buNone/>
            </a:pPr>
            <a:r>
              <a:rPr lang="en-US" i="1" dirty="0"/>
              <a:t>Retrieve a relatively small number of top </a:t>
            </a:r>
            <a:r>
              <a:rPr lang="en-US" dirty="0"/>
              <a:t>K</a:t>
            </a:r>
            <a:r>
              <a:rPr lang="en-US" i="1" dirty="0"/>
              <a:t> records, according to a ranking scheme in your data set, no matter how large the data. </a:t>
            </a:r>
            <a:endParaRPr lang="en-US" i="1" dirty="0" smtClean="0"/>
          </a:p>
          <a:p>
            <a:pPr marL="0" indent="0">
              <a:buNone/>
            </a:pPr>
            <a:r>
              <a:rPr lang="en-US" b="1" dirty="0"/>
              <a:t>Motivation</a:t>
            </a:r>
          </a:p>
          <a:p>
            <a:pPr marL="457200" lvl="1" indent="0">
              <a:buNone/>
            </a:pPr>
            <a:r>
              <a:rPr lang="en-US" i="1" dirty="0"/>
              <a:t>Finding outliers</a:t>
            </a:r>
          </a:p>
          <a:p>
            <a:pPr marL="457200" lvl="1" indent="0">
              <a:buNone/>
            </a:pPr>
            <a:r>
              <a:rPr lang="en-US" i="1" dirty="0"/>
              <a:t>Top ten lists are fun</a:t>
            </a:r>
          </a:p>
          <a:p>
            <a:pPr marL="457200" lvl="1" indent="0">
              <a:buNone/>
            </a:pPr>
            <a:r>
              <a:rPr lang="en-US" i="1" dirty="0"/>
              <a:t>Building dashboards</a:t>
            </a:r>
          </a:p>
          <a:p>
            <a:pPr marL="457200" lvl="1" indent="0">
              <a:buNone/>
            </a:pPr>
            <a:r>
              <a:rPr lang="en-US" i="1" dirty="0"/>
              <a:t>Sorting/Limit isn’t going to work here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58944" y="2643267"/>
            <a:ext cx="8410575" cy="181807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1658938" indent="-287338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92040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Pattern: “Top Ten”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Applicability </a:t>
            </a:r>
          </a:p>
          <a:p>
            <a:pPr marL="457200" lvl="1" indent="0">
              <a:buNone/>
            </a:pPr>
            <a:r>
              <a:rPr lang="en-US" i="1" dirty="0" smtClean="0"/>
              <a:t>Rank-able records</a:t>
            </a:r>
          </a:p>
          <a:p>
            <a:pPr marL="457200" lvl="1" indent="0">
              <a:buNone/>
            </a:pPr>
            <a:r>
              <a:rPr lang="en-US" i="1" dirty="0" smtClean="0"/>
              <a:t>Limited number of output records</a:t>
            </a:r>
          </a:p>
          <a:p>
            <a:pPr marL="457200" lvl="1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Consequences</a:t>
            </a:r>
            <a:endParaRPr lang="en-US" b="1" dirty="0"/>
          </a:p>
          <a:p>
            <a:pPr marL="457200" lvl="1" indent="0">
              <a:buNone/>
            </a:pPr>
            <a:r>
              <a:rPr lang="en-US" i="1" dirty="0"/>
              <a:t>The top K records are returned.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607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Pattern: “Top Ten”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714" y="1074738"/>
            <a:ext cx="8410575" cy="515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Structure</a:t>
            </a:r>
          </a:p>
        </p:txBody>
      </p:sp>
      <p:pic>
        <p:nvPicPr>
          <p:cNvPr id="6" name="Picture 5" descr="Screen Shot 2012-10-23 at 2.1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88284" y="1178602"/>
            <a:ext cx="3173232" cy="3427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755" y="1552100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ourier"/>
                <a:cs typeface="Courier"/>
              </a:rPr>
              <a:t>class mapper:</a:t>
            </a:r>
          </a:p>
          <a:p>
            <a:r>
              <a:rPr lang="en-US" sz="1000" dirty="0">
                <a:latin typeface="Courier"/>
                <a:cs typeface="Courier"/>
              </a:rPr>
              <a:t>   setup():</a:t>
            </a:r>
          </a:p>
          <a:p>
            <a:r>
              <a:rPr lang="en-US" sz="1000" dirty="0">
                <a:latin typeface="Courier"/>
                <a:cs typeface="Courier"/>
              </a:rPr>
              <a:t>      initialize top ten sorted list</a:t>
            </a:r>
          </a:p>
          <a:p>
            <a:r>
              <a:rPr lang="en-US" sz="1000" dirty="0">
                <a:latin typeface="Courier"/>
                <a:cs typeface="Courier"/>
              </a:rPr>
              <a:t>   map(key, record):</a:t>
            </a:r>
          </a:p>
          <a:p>
            <a:r>
              <a:rPr lang="en-US" sz="1000" dirty="0">
                <a:latin typeface="Courier"/>
                <a:cs typeface="Courier"/>
              </a:rPr>
              <a:t>      insert record into top ten sorted list</a:t>
            </a:r>
          </a:p>
          <a:p>
            <a:r>
              <a:rPr lang="en-US" sz="1000" dirty="0">
                <a:latin typeface="Courier"/>
                <a:cs typeface="Courier"/>
              </a:rPr>
              <a:t>      if length of array is greater-than </a:t>
            </a:r>
            <a:r>
              <a:rPr lang="en-US" sz="1000" dirty="0" smtClean="0">
                <a:latin typeface="Courier"/>
                <a:cs typeface="Courier"/>
              </a:rPr>
              <a:t>10:</a:t>
            </a:r>
          </a:p>
          <a:p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smtClean="0">
                <a:latin typeface="Courier"/>
                <a:cs typeface="Courier"/>
              </a:rPr>
              <a:t>        truncate list </a:t>
            </a:r>
            <a:r>
              <a:rPr lang="en-US" sz="1000" dirty="0">
                <a:latin typeface="Courier"/>
                <a:cs typeface="Courier"/>
              </a:rPr>
              <a:t>to a length of 10</a:t>
            </a:r>
          </a:p>
          <a:p>
            <a:r>
              <a:rPr lang="en-US" sz="1000" dirty="0">
                <a:latin typeface="Courier"/>
                <a:cs typeface="Courier"/>
              </a:rPr>
              <a:t>   cleanup():</a:t>
            </a:r>
          </a:p>
          <a:p>
            <a:r>
              <a:rPr lang="en-US" sz="1000" dirty="0">
                <a:latin typeface="Courier"/>
                <a:cs typeface="Courier"/>
              </a:rPr>
              <a:t>      for record in top sorted ten list:</a:t>
            </a:r>
          </a:p>
          <a:p>
            <a:r>
              <a:rPr lang="en-US" sz="1000" dirty="0">
                <a:latin typeface="Courier"/>
                <a:cs typeface="Courier"/>
              </a:rPr>
              <a:t>      emit </a:t>
            </a:r>
            <a:r>
              <a:rPr lang="en-US" sz="1000" dirty="0" err="1">
                <a:latin typeface="Courier"/>
                <a:cs typeface="Courier"/>
              </a:rPr>
              <a:t>null,record</a:t>
            </a:r>
            <a:endParaRPr lang="en-US" sz="1000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>
                <a:latin typeface="Courier"/>
                <a:cs typeface="Courier"/>
              </a:rPr>
              <a:t>class reducer:</a:t>
            </a:r>
          </a:p>
          <a:p>
            <a:r>
              <a:rPr lang="en-US" sz="1000" dirty="0">
                <a:latin typeface="Courier"/>
                <a:cs typeface="Courier"/>
              </a:rPr>
              <a:t>   setup():</a:t>
            </a:r>
          </a:p>
          <a:p>
            <a:r>
              <a:rPr lang="en-US" sz="1000" dirty="0">
                <a:latin typeface="Courier"/>
                <a:cs typeface="Courier"/>
              </a:rPr>
              <a:t>      initialize top ten sorted list</a:t>
            </a:r>
          </a:p>
          <a:p>
            <a:r>
              <a:rPr lang="en-US" sz="1000" dirty="0">
                <a:latin typeface="Courier"/>
                <a:cs typeface="Courier"/>
              </a:rPr>
              <a:t>   reduce(key, records):</a:t>
            </a:r>
          </a:p>
          <a:p>
            <a:r>
              <a:rPr lang="en-US" sz="1000" dirty="0">
                <a:latin typeface="Courier"/>
                <a:cs typeface="Courier"/>
              </a:rPr>
              <a:t>      sort records</a:t>
            </a:r>
          </a:p>
          <a:p>
            <a:r>
              <a:rPr lang="en-US" sz="1000" dirty="0">
                <a:latin typeface="Courier"/>
                <a:cs typeface="Courier"/>
              </a:rPr>
              <a:t>      truncate records to top </a:t>
            </a:r>
            <a:r>
              <a:rPr lang="en-US" sz="1000" dirty="0" smtClean="0">
                <a:latin typeface="Courier"/>
                <a:cs typeface="Courier"/>
              </a:rPr>
              <a:t>10</a:t>
            </a:r>
          </a:p>
          <a:p>
            <a:r>
              <a:rPr lang="en-US" sz="1000" dirty="0">
                <a:latin typeface="Courier"/>
                <a:cs typeface="Courier"/>
              </a:rPr>
              <a:t> </a:t>
            </a:r>
            <a:r>
              <a:rPr lang="en-US" sz="1000" dirty="0" smtClean="0">
                <a:latin typeface="Courier"/>
                <a:cs typeface="Courier"/>
              </a:rPr>
              <a:t>     for </a:t>
            </a:r>
            <a:r>
              <a:rPr lang="en-US" sz="1000" dirty="0">
                <a:latin typeface="Courier"/>
                <a:cs typeface="Courier"/>
              </a:rPr>
              <a:t>record in records:</a:t>
            </a:r>
          </a:p>
          <a:p>
            <a:r>
              <a:rPr lang="en-US" sz="1000" dirty="0">
                <a:latin typeface="Courier"/>
                <a:cs typeface="Courier"/>
              </a:rPr>
              <a:t>      </a:t>
            </a:r>
            <a:r>
              <a:rPr lang="en-US" sz="1000" dirty="0" smtClean="0">
                <a:latin typeface="Courier"/>
                <a:cs typeface="Courier"/>
              </a:rPr>
              <a:t>   emit </a:t>
            </a:r>
            <a:r>
              <a:rPr lang="en-US" sz="1000" dirty="0">
                <a:latin typeface="Courier"/>
                <a:cs typeface="Courier"/>
              </a:rPr>
              <a:t>record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963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 Connect_2012_templat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52079</TotalTime>
  <Words>614</Words>
  <Application>Microsoft Macintosh PowerPoint</Application>
  <PresentationFormat>On-screen Show (16:9)</PresentationFormat>
  <Paragraphs>148</Paragraphs>
  <Slides>21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GP Connect_2012_template</vt:lpstr>
      <vt:lpstr>MapReduce Design Patterns</vt:lpstr>
      <vt:lpstr>Slide 2</vt:lpstr>
      <vt:lpstr>Slide 3</vt:lpstr>
      <vt:lpstr>What are design patterns?</vt:lpstr>
      <vt:lpstr>Why design patterns?</vt:lpstr>
      <vt:lpstr>MapReduce design patterns</vt:lpstr>
      <vt:lpstr>Sample Pattern: “Top Ten”</vt:lpstr>
      <vt:lpstr>Sample Pattern: “Top Ten”</vt:lpstr>
      <vt:lpstr>Sample Pattern: “Top Ten”</vt:lpstr>
      <vt:lpstr>Sample Pattern: “Top Ten”</vt:lpstr>
      <vt:lpstr>Sample Pattern: “Top Ten”</vt:lpstr>
      <vt:lpstr>Pattern Template</vt:lpstr>
      <vt:lpstr>Pattern Categories</vt:lpstr>
      <vt:lpstr>Summarization patterns</vt:lpstr>
      <vt:lpstr>Filtering patterns</vt:lpstr>
      <vt:lpstr>Data organization patterns</vt:lpstr>
      <vt:lpstr>Join patterns</vt:lpstr>
      <vt:lpstr>Metapatterns</vt:lpstr>
      <vt:lpstr>Input and output patterns</vt:lpstr>
      <vt:lpstr>Future and call to action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44 POINT VERDANA ALL CAPS</dc:title>
  <dc:creator>Lynn Nelson</dc:creator>
  <cp:lastModifiedBy>Sophia DeMartini</cp:lastModifiedBy>
  <cp:revision>186</cp:revision>
  <cp:lastPrinted>2012-07-02T20:33:21Z</cp:lastPrinted>
  <dcterms:created xsi:type="dcterms:W3CDTF">2012-11-05T23:11:01Z</dcterms:created>
  <dcterms:modified xsi:type="dcterms:W3CDTF">2012-11-05T23:11:13Z</dcterms:modified>
</cp:coreProperties>
</file>